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22"/>
  </p:notesMasterIdLst>
  <p:handoutMasterIdLst>
    <p:handoutMasterId r:id="rId23"/>
  </p:handoutMasterIdLst>
  <p:sldIdLst>
    <p:sldId id="410" r:id="rId5"/>
    <p:sldId id="391" r:id="rId6"/>
    <p:sldId id="411" r:id="rId7"/>
    <p:sldId id="412" r:id="rId8"/>
    <p:sldId id="397" r:id="rId9"/>
    <p:sldId id="408" r:id="rId10"/>
    <p:sldId id="413" r:id="rId11"/>
    <p:sldId id="414" r:id="rId12"/>
    <p:sldId id="415" r:id="rId13"/>
    <p:sldId id="416" r:id="rId14"/>
    <p:sldId id="417" r:id="rId15"/>
    <p:sldId id="418" r:id="rId16"/>
    <p:sldId id="419" r:id="rId17"/>
    <p:sldId id="420" r:id="rId18"/>
    <p:sldId id="421" r:id="rId19"/>
    <p:sldId id="422" r:id="rId20"/>
    <p:sldId id="398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1" autoAdjust="0"/>
    <p:restoredTop sz="96327" autoAdjust="0"/>
  </p:normalViewPr>
  <p:slideViewPr>
    <p:cSldViewPr snapToGrid="0">
      <p:cViewPr varScale="1">
        <p:scale>
          <a:sx n="127" d="100"/>
          <a:sy n="127" d="100"/>
        </p:scale>
        <p:origin x="110" y="35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3240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F6756E-81DA-9FAC-70D8-556F658BDD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BEDD12-BCD5-485B-BCBC-34BB01D7923C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71D415-D05A-7067-CCD3-457153D96C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230DF-5933-439D-898F-38E9AC9BA6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97095E3-54D2-CFD2-4F49-7536FC8641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8" name="Header Placeholder 7">
            <a:extLst>
              <a:ext uri="{FF2B5EF4-FFF2-40B4-BE49-F238E27FC236}">
                <a16:creationId xmlns:a16="http://schemas.microsoft.com/office/drawing/2014/main" id="{521EE01A-C0B5-5ECF-96DD-768F86AA15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E7A52F-9D89-7442-A8E9-48D1527B5F6B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9C7E07-3C67-C64C-8DA0-0404F63039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4538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EC1479-34C5-6BBF-2930-0A336D3B7D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AA149CC-BF61-4B92-FE0A-9D4F1E04F8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3A335A2-C59F-CC4A-986A-F5273EFB95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B4CA68-0AC1-FC01-79CE-6AF174A3FA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8314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74281F-EAC8-1BB3-4C54-CA619739C7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3AC6540-1948-AB46-46A2-3544BC241B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ACF7037-A830-5F82-58C3-CF582BAFC2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CF56C5-BA6C-29A0-1E8D-5EC0C9F4D3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3672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580E1B-E8E4-ADE8-CF3C-329BDEF288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0BF64A8-B94B-180E-4A88-27BE94E3FB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31EF191-5CC5-8D99-3B73-985E583738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31E1AE-627D-1C13-192F-56DD618978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7988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A8B718-89FD-9D37-B323-1B10307E87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41ADF9-C813-641E-9156-144A604854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4510DBC-5DF3-0F96-B06C-B47509E632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B59298-3A5F-789A-0A2D-0289A9CC0F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745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C2280C-194E-1BC3-166D-A100680FFA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D69EED-A463-3C9E-2EA2-2FB64E45AD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46764F7-982C-BC2B-85CF-6682FB522E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C178E2-9EA1-D877-9F7D-8B540671C0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6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B69D66-5EE6-CFA3-31FB-B071D228F9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FDB77-7359-4A8A-3270-5528058C9D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74E855F-2D45-1EA0-3A80-B9EC4C6278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84AB17-0272-3D39-12EE-F08ADC6C75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3723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52286A-EAE4-C7FD-4705-B09EC38566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AD703C-62CB-F84F-0736-F7A866D3D9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5FABE4A-3806-3750-92C7-56FAA66797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48B1F5-74DE-5A69-422F-893410B4ED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1371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9231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2765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C4C3ED-F869-4264-8164-69FCBBCCBF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C102DB-3C20-6EEE-EE07-1B0AD4D685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C56A44B-5E36-7E63-DFBF-0877E31777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99D0BF-CAE2-6921-3FF4-C72320B86F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2384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8B1628-2349-2AE5-346E-319918A837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A87ECAF-15AC-CFCC-1CFD-15C7769220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90D8B2-0717-986D-DC5A-3446CA7C32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AC71B5-B50C-825F-C519-46FCB8772C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1359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BBC04D-2568-C19F-6211-ABA7996CBC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BBD96A4-D432-FA69-5E46-4DF91D77CA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F639921-CFBB-DE6F-31EB-81B758CA02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53E3F8-8185-F97B-2F08-1F44FCE2A5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7777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1837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8F56C6-6C84-63B7-FB32-1452335E7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6E24011-759C-C2F1-8C1D-6199C3B6AA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0D4AFD9-2A7C-DBD7-F538-442AE522A4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8BBF53-8BF3-2024-A8AC-0040B039D1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1542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624EA1-1936-4B3B-760B-E8E3E770B3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D9DFDDE-6F9E-0D70-B5D2-BC4C0B328A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7FFBA1-0150-482D-F420-07CD3B2E2F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318D01-1F08-7524-46F7-1888DFDBC6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8572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3EF84D-B5C5-3D3C-A29A-1F46C1285A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1181C3-DDBF-6D1B-AC0C-B8068B0495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A5131E-A003-E47B-4DA9-C62D68E650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95F578-2A6A-E6BA-CCDB-8058EEC352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790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32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Tab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F555767-B3D8-BD57-1D42-7F6E1E668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9" name="Freeform 13">
              <a:extLst>
                <a:ext uri="{FF2B5EF4-FFF2-40B4-BE49-F238E27FC236}">
                  <a16:creationId xmlns:a16="http://schemas.microsoft.com/office/drawing/2014/main" id="{BC972B6D-098C-52F6-E990-52623B368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3F0D3EE3-9A8C-531D-1EEE-1AFAB9F3B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A2BE192C-1768-890B-EC1B-5ED6E1F825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70935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584005"/>
            <a:ext cx="2825115" cy="3999060"/>
          </a:xfrm>
        </p:spPr>
        <p:txBody>
          <a:bodyPr lIns="0" tIns="27432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457200" indent="0">
              <a:spcBef>
                <a:spcPts val="1800"/>
              </a:spcBef>
              <a:buNone/>
              <a:defRPr sz="2000"/>
            </a:lvl2pPr>
            <a:lvl3pPr marL="914400" indent="0">
              <a:spcBef>
                <a:spcPts val="1800"/>
              </a:spcBef>
              <a:buNone/>
              <a:defRPr sz="2000"/>
            </a:lvl3pPr>
            <a:lvl4pPr marL="1371600" indent="0">
              <a:spcBef>
                <a:spcPts val="1800"/>
              </a:spcBef>
              <a:buNone/>
              <a:defRPr sz="2000"/>
            </a:lvl4pPr>
            <a:lvl5pPr marL="1828800" indent="0">
              <a:spcBef>
                <a:spcPts val="1800"/>
              </a:spcBef>
              <a:buNone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70934" y="584005"/>
            <a:ext cx="7926705" cy="399906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4329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5523" y="2676525"/>
            <a:ext cx="5746750" cy="359747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20000" y="2676525"/>
            <a:ext cx="3947160" cy="3597470"/>
          </a:xfrm>
        </p:spPr>
        <p:txBody>
          <a:bodyPr lIns="0">
            <a:normAutofit/>
          </a:bodyPr>
          <a:lstStyle>
            <a:lvl1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>
              <a:spcBef>
                <a:spcPts val="18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9744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9" name="Table Placeholder 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594360" y="2628629"/>
            <a:ext cx="10972800" cy="363674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10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flipH="1" flipV="1">
            <a:off x="6092752" y="0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4360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8B149C6-5AAC-B8E5-5411-EA38821F6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273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806C6F65-35CD-D64B-992A-0C1C1E003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AutoShape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 spc="50" baseline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186153BD-9D2B-47EB-3553-1D3F6663B2A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4359" y="2281918"/>
            <a:ext cx="6787747" cy="3708517"/>
          </a:xfrm>
        </p:spPr>
        <p:txBody>
          <a:bodyPr lIns="0" tIns="228600" rIns="0" bIns="0">
            <a:normAutofit/>
          </a:bodyPr>
          <a:lstStyle>
            <a:lvl1pPr marL="283464" indent="-283464">
              <a:lnSpc>
                <a:spcPct val="80000"/>
              </a:lnSpc>
              <a:spcBef>
                <a:spcPts val="2200"/>
              </a:spcBef>
              <a:buFont typeface="Arial" panose="020B0604020202020204" pitchFamily="34" charset="0"/>
              <a:buChar char="•"/>
              <a:defRPr lang="en-US" sz="2400" b="1" i="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indent="-283464">
              <a:spcBef>
                <a:spcPts val="6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3" name="Slide Number Placeholder 42">
            <a:extLst>
              <a:ext uri="{FF2B5EF4-FFF2-40B4-BE49-F238E27FC236}">
                <a16:creationId xmlns:a16="http://schemas.microsoft.com/office/drawing/2014/main" id="{D80CCC8F-9CF1-9621-04EB-DFA68FEE42D2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42" name="Date Placeholder 41">
            <a:extLst>
              <a:ext uri="{FF2B5EF4-FFF2-40B4-BE49-F238E27FC236}">
                <a16:creationId xmlns:a16="http://schemas.microsoft.com/office/drawing/2014/main" id="{29CE2856-DB8F-5603-C085-74C70560FAC8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79826C1-7A52-DA25-F422-EE62DED7D1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0552" cy="0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08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79D0555-EBDC-B53A-212D-A5921795FE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80543"/>
          </a:xfrm>
          <a:custGeom>
            <a:avLst/>
            <a:gdLst>
              <a:gd name="connsiteX0" fmla="*/ 6309360 w 12192000"/>
              <a:gd name="connsiteY0" fmla="*/ 3951843 h 6880543"/>
              <a:gd name="connsiteX1" fmla="*/ 6309360 w 12192000"/>
              <a:gd name="connsiteY1" fmla="*/ 4052427 h 6880543"/>
              <a:gd name="connsiteX2" fmla="*/ 8442960 w 12192000"/>
              <a:gd name="connsiteY2" fmla="*/ 4052427 h 6880543"/>
              <a:gd name="connsiteX3" fmla="*/ 8442960 w 12192000"/>
              <a:gd name="connsiteY3" fmla="*/ 3951843 h 6880543"/>
              <a:gd name="connsiteX4" fmla="*/ 0 w 12192000"/>
              <a:gd name="connsiteY4" fmla="*/ 0 h 6880543"/>
              <a:gd name="connsiteX5" fmla="*/ 12192000 w 12192000"/>
              <a:gd name="connsiteY5" fmla="*/ 0 h 6880543"/>
              <a:gd name="connsiteX6" fmla="*/ 12192000 w 12192000"/>
              <a:gd name="connsiteY6" fmla="*/ 6880543 h 6880543"/>
              <a:gd name="connsiteX7" fmla="*/ 0 w 12192000"/>
              <a:gd name="connsiteY7" fmla="*/ 6880543 h 6880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80543">
                <a:moveTo>
                  <a:pt x="6309360" y="3951843"/>
                </a:moveTo>
                <a:lnTo>
                  <a:pt x="6309360" y="4052427"/>
                </a:lnTo>
                <a:lnTo>
                  <a:pt x="8442960" y="4052427"/>
                </a:lnTo>
                <a:lnTo>
                  <a:pt x="8442960" y="3951843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80543"/>
                </a:lnTo>
                <a:lnTo>
                  <a:pt x="0" y="6880543"/>
                </a:lnTo>
                <a:close/>
              </a:path>
            </a:pathLst>
          </a:custGeom>
        </p:spPr>
        <p:txBody>
          <a:bodyPr wrap="square" tIns="182880">
            <a:no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59" y="444933"/>
            <a:ext cx="5477479" cy="329184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60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6BA398-1ED2-1FCA-63B9-8915A8C7A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09360" y="3951843"/>
            <a:ext cx="2133600" cy="1005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169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9973BC6-F6E5-0B3B-C8AB-0AC4020D4E8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-11113"/>
            <a:ext cx="5791200" cy="6880226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99835" y="456860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9169ED6-4B82-6844-119F-AC15CDF2D3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91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57F1500-1A16-D1EF-4F0C-030852B29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2D07A0BE-3890-193E-9439-F294E61A7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1" name="Freeform 19">
              <a:extLst>
                <a:ext uri="{FF2B5EF4-FFF2-40B4-BE49-F238E27FC236}">
                  <a16:creationId xmlns:a16="http://schemas.microsoft.com/office/drawing/2014/main" id="{C05217ED-C258-E6CE-BA7F-28A6EA41B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20">
              <a:extLst>
                <a:ext uri="{FF2B5EF4-FFF2-40B4-BE49-F238E27FC236}">
                  <a16:creationId xmlns:a16="http://schemas.microsoft.com/office/drawing/2014/main" id="{F3E11A1F-14DD-BA35-D7D7-4D4ADEAA3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21">
              <a:extLst>
                <a:ext uri="{FF2B5EF4-FFF2-40B4-BE49-F238E27FC236}">
                  <a16:creationId xmlns:a16="http://schemas.microsoft.com/office/drawing/2014/main" id="{F14541B0-973F-7E21-1019-D2FB83C8C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02875"/>
            <a:ext cx="10873740" cy="168020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6FE0DC0-B0D7-F4D6-8038-177AD7A8C21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57600" y="2282008"/>
            <a:ext cx="7810500" cy="3699328"/>
          </a:xfrm>
        </p:spPr>
        <p:txBody>
          <a:bodyPr lIns="0" tIns="228600" rIns="0" bIns="0">
            <a:normAutofit/>
          </a:bodyPr>
          <a:lstStyle>
            <a:lvl1pPr marL="283464" indent="-283464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ED58739-4346-5104-B1AC-89ED035912AF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272B8D-F380-9F1A-C8E6-BDD2352B1763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29641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9905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14DA3C5-63E4-BAFB-1D68-47F71EEEE53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9436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BD11386D-847E-8CF5-E56A-42E80A65A08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81898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056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42E558A9-6DD6-E21D-3A8F-6707E1DD1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2" name="AutoShape 24">
              <a:extLst>
                <a:ext uri="{FF2B5EF4-FFF2-40B4-BE49-F238E27FC236}">
                  <a16:creationId xmlns:a16="http://schemas.microsoft.com/office/drawing/2014/main" id="{3FC994E4-318C-1E66-B4E4-8F8FD08E0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17C00E6B-F625-6D6C-8364-9DD9F3C36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C6197B87-4F65-7981-9463-84830CD36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86AA517C-7217-D864-B7E7-40984A288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524013C6-491C-CAA2-5BD6-7C7359671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47460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457201"/>
            <a:ext cx="5198269" cy="2305050"/>
          </a:xfrm>
        </p:spPr>
        <p:txBody>
          <a:bodyPr lIns="0" tIns="274320">
            <a:normAutofit/>
          </a:bodyPr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sz="2000"/>
            </a:lvl1pPr>
            <a:lvl2pPr marL="914400" indent="-457200">
              <a:spcBef>
                <a:spcPts val="1800"/>
              </a:spcBef>
              <a:buFont typeface="+mj-lt"/>
              <a:buAutoNum type="alphaLcPeriod"/>
              <a:defRPr sz="2000"/>
            </a:lvl2pPr>
            <a:lvl3pPr marL="1371600" indent="-457200">
              <a:spcBef>
                <a:spcPts val="1800"/>
              </a:spcBef>
              <a:buFont typeface="+mj-lt"/>
              <a:buAutoNum type="arabicParenR"/>
              <a:defRPr sz="2000"/>
            </a:lvl3pPr>
            <a:lvl4pPr marL="1371600" indent="0">
              <a:spcBef>
                <a:spcPts val="1800"/>
              </a:spcBef>
              <a:buFont typeface="+mj-lt"/>
              <a:buNone/>
              <a:defRPr sz="2000"/>
            </a:lvl4pPr>
            <a:lvl5pPr marL="2286000" indent="-457200">
              <a:spcBef>
                <a:spcPts val="1800"/>
              </a:spcBef>
              <a:buFont typeface="+mj-lt"/>
              <a:buAutoNum type="arabicPeriod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endParaRPr lang="en-US" dirty="0"/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3AC171DA-232D-44C1-6B93-40BACB298F4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810595"/>
            <a:ext cx="5198269" cy="3319513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46068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Pictur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1EF4505D-6803-3813-7738-04996342781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94360" y="3279579"/>
            <a:ext cx="5044440" cy="2994415"/>
          </a:xfrm>
        </p:spPr>
        <p:txBody>
          <a:bodyPr lIns="0" tIns="22860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997459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658637A-5D36-6127-19BC-C203E23FA4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118225" cy="6858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9319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itle Placeholder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" name="Date Placeholder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32" name="Slide Number Placeholder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436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1" i="0">
                <a:solidFill>
                  <a:schemeClr val="bg1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698" r:id="rId2"/>
    <p:sldLayoutId id="2147483710" r:id="rId3"/>
    <p:sldLayoutId id="2147483700" r:id="rId4"/>
    <p:sldLayoutId id="2147483701" r:id="rId5"/>
    <p:sldLayoutId id="2147483659" r:id="rId6"/>
    <p:sldLayoutId id="2147483709" r:id="rId7"/>
    <p:sldLayoutId id="2147483708" r:id="rId8"/>
    <p:sldLayoutId id="2147483707" r:id="rId9"/>
    <p:sldLayoutId id="2147483706" r:id="rId10"/>
    <p:sldLayoutId id="2147483705" r:id="rId11"/>
    <p:sldLayoutId id="2147483704" r:id="rId12"/>
    <p:sldLayoutId id="2147483703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83464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unesdoc.unesco.org/ark:/48223/pf0000386693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1D9D6-2977-ABCD-FDF8-51AFA5064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0521" y="411479"/>
            <a:ext cx="7025783" cy="3291840"/>
          </a:xfrm>
        </p:spPr>
        <p:txBody>
          <a:bodyPr/>
          <a:lstStyle/>
          <a:p>
            <a:pPr algn="ctr"/>
            <a:r>
              <a:rPr lang="en-US" sz="4800" dirty="0"/>
              <a:t>Guidelines for the Ethical Use of GenAI for HE and TVET Students in Bangladesh</a:t>
            </a:r>
          </a:p>
        </p:txBody>
      </p:sp>
    </p:spTree>
    <p:extLst>
      <p:ext uri="{BB962C8B-B14F-4D97-AF65-F5344CB8AC3E}">
        <p14:creationId xmlns:p14="http://schemas.microsoft.com/office/powerpoint/2010/main" val="3390304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40E1F2-B703-0020-E82A-7F29B673F3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4F918-7BEC-1460-BDE7-78CB09F0B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278129"/>
            <a:ext cx="9778365" cy="1494596"/>
          </a:xfrm>
        </p:spPr>
        <p:txBody>
          <a:bodyPr/>
          <a:lstStyle/>
          <a:p>
            <a:r>
              <a:rPr lang="en-US" dirty="0"/>
              <a:t>Curriculum Design Guidelines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3B9023-3EA5-A31F-CDF5-D132E41E08C1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94359" y="2676525"/>
            <a:ext cx="9778365" cy="359747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sz="2600" b="1" dirty="0"/>
              <a:t>Assessment alignment</a:t>
            </a:r>
            <a:endParaRPr lang="en-US" sz="2600" dirty="0"/>
          </a:p>
          <a:p>
            <a:pPr lvl="1"/>
            <a:r>
              <a:rPr lang="en-US" dirty="0"/>
              <a:t>Increase </a:t>
            </a:r>
            <a:r>
              <a:rPr lang="en-US" b="1" dirty="0"/>
              <a:t>oral, practical, and in-class assessments</a:t>
            </a:r>
            <a:r>
              <a:rPr lang="en-US" dirty="0"/>
              <a:t>; use supervised labs where GenAI can be used in a controlled way.</a:t>
            </a:r>
          </a:p>
          <a:p>
            <a:pPr lvl="1"/>
            <a:r>
              <a:rPr lang="en-US" dirty="0"/>
              <a:t>Design tasks that require:</a:t>
            </a:r>
          </a:p>
          <a:p>
            <a:pPr lvl="2"/>
            <a:r>
              <a:rPr lang="en-US" dirty="0"/>
              <a:t>local data collection (e.g., interviews, fieldwork)</a:t>
            </a:r>
          </a:p>
          <a:p>
            <a:pPr lvl="2"/>
            <a:r>
              <a:rPr lang="en-US" dirty="0"/>
              <a:t>process documentation (prompt logs, reflection journals)</a:t>
            </a:r>
          </a:p>
          <a:p>
            <a:pPr lvl="2"/>
            <a:r>
              <a:rPr lang="en-US" dirty="0"/>
              <a:t>personal application (e.g., “relate to your own family business or community”).</a:t>
            </a:r>
          </a:p>
          <a:p>
            <a:pPr lvl="1"/>
            <a:r>
              <a:rPr lang="en-US" dirty="0"/>
              <a:t>Clearly mark which assessments </a:t>
            </a:r>
            <a:r>
              <a:rPr lang="en-US" b="1" dirty="0"/>
              <a:t>allow, restrict or ban</a:t>
            </a:r>
            <a:r>
              <a:rPr lang="en-US" dirty="0"/>
              <a:t> GenAI, and what level of disclosure is required.</a:t>
            </a:r>
          </a:p>
        </p:txBody>
      </p:sp>
    </p:spTree>
    <p:extLst>
      <p:ext uri="{BB962C8B-B14F-4D97-AF65-F5344CB8AC3E}">
        <p14:creationId xmlns:p14="http://schemas.microsoft.com/office/powerpoint/2010/main" val="13134593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9161F1-EB7D-7283-FB56-CE217802F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9A8DE7F0-B364-2D4B-71DF-9CE112D742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44979" y="411479"/>
            <a:ext cx="6851325" cy="3291840"/>
          </a:xfrm>
        </p:spPr>
        <p:txBody>
          <a:bodyPr/>
          <a:lstStyle/>
          <a:p>
            <a:pPr algn="ctr"/>
            <a:r>
              <a:rPr lang="en-US" dirty="0"/>
              <a:t>Quality Assurance (QA) Frameworks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6150456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BB0E6B-9D2B-A9D7-ACFD-8EDA47A543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E81E0-221B-9400-F0EC-0D3CA2617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278129"/>
            <a:ext cx="9778365" cy="1494596"/>
          </a:xfrm>
        </p:spPr>
        <p:txBody>
          <a:bodyPr/>
          <a:lstStyle/>
          <a:p>
            <a:r>
              <a:rPr lang="en-US" dirty="0"/>
              <a:t>Institutional Governance and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686EF2-1E65-3579-8EA2-90BC7CDAEE1D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94360" y="2676525"/>
            <a:ext cx="3598645" cy="3597470"/>
          </a:xfrm>
        </p:spPr>
        <p:txBody>
          <a:bodyPr>
            <a:normAutofit lnSpcReduction="10000"/>
          </a:bodyPr>
          <a:lstStyle/>
          <a:p>
            <a:pPr lvl="0"/>
            <a:r>
              <a:rPr lang="en-US" b="1" u="sng" dirty="0"/>
              <a:t>GenAI policy statement</a:t>
            </a:r>
            <a:endParaRPr lang="en-US" u="sng" dirty="0"/>
          </a:p>
          <a:p>
            <a:pPr lvl="1"/>
            <a:r>
              <a:rPr lang="en-US" dirty="0"/>
              <a:t>Each HEI/TVET institution adopts a short policy that:</a:t>
            </a:r>
          </a:p>
          <a:p>
            <a:pPr lvl="2"/>
            <a:r>
              <a:rPr lang="en-US" dirty="0"/>
              <a:t>states permitted and prohibited uses of GenAI</a:t>
            </a:r>
          </a:p>
          <a:p>
            <a:pPr lvl="2"/>
            <a:r>
              <a:rPr lang="en-US" dirty="0"/>
              <a:t>specifies minimum age and supervision conditions</a:t>
            </a:r>
          </a:p>
          <a:p>
            <a:pPr lvl="2"/>
            <a:r>
              <a:rPr lang="en-US" dirty="0"/>
              <a:t>clarifies responsibilities of students, teachers and administrators.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960788-4B3D-20B1-A5B3-A20C1E014414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446731" y="2676024"/>
            <a:ext cx="3448591" cy="359747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b="1" u="sng" dirty="0"/>
              <a:t>AI Ethics Committee / Working Group</a:t>
            </a:r>
            <a:endParaRPr lang="en-US" u="sng" dirty="0"/>
          </a:p>
          <a:p>
            <a:pPr lvl="1"/>
            <a:r>
              <a:rPr lang="en-US" dirty="0"/>
              <a:t>Multidisciplinary body (ICT, pedagogy, ethics, legal, student reps, QA office) to:</a:t>
            </a:r>
          </a:p>
          <a:p>
            <a:pPr lvl="2"/>
            <a:r>
              <a:rPr lang="en-US" dirty="0"/>
              <a:t>vet institutional use cases</a:t>
            </a:r>
          </a:p>
          <a:p>
            <a:pPr lvl="2"/>
            <a:r>
              <a:rPr lang="en-US" dirty="0"/>
              <a:t>maintain an approved tools list</a:t>
            </a:r>
          </a:p>
          <a:p>
            <a:pPr lvl="2"/>
            <a:r>
              <a:rPr lang="en-US" dirty="0"/>
              <a:t>handle incident reports (misuse, privacy breaches, bias cases).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7B49C8A5-B04D-AD0E-899D-0673B232D18F}"/>
              </a:ext>
            </a:extLst>
          </p:cNvPr>
          <p:cNvSpPr txBox="1">
            <a:spLocks/>
          </p:cNvSpPr>
          <p:nvPr/>
        </p:nvSpPr>
        <p:spPr>
          <a:xfrm>
            <a:off x="8149049" y="2676525"/>
            <a:ext cx="3448591" cy="3597470"/>
          </a:xfrm>
          <a:prstGeom prst="rect">
            <a:avLst/>
          </a:prstGeom>
        </p:spPr>
        <p:txBody>
          <a:bodyPr vert="horz" lIns="0" tIns="45720" rIns="0" bIns="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83464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548640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822960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005840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b="1" u="sng" dirty="0"/>
              <a:t>Data protection</a:t>
            </a:r>
            <a:endParaRPr lang="en-US" u="sng" dirty="0"/>
          </a:p>
          <a:p>
            <a:pPr lvl="1"/>
            <a:r>
              <a:rPr lang="en-US" dirty="0"/>
              <a:t>Prohibit uploading identifiable student, patient, client, or confidential institutional data into external GenAI tools without legal review and written consent.</a:t>
            </a:r>
          </a:p>
          <a:p>
            <a:pPr lvl="1"/>
            <a:r>
              <a:rPr lang="en-US" dirty="0"/>
              <a:t>Prefer privacy-preserving or locally hosted solutions when possible.</a:t>
            </a:r>
          </a:p>
        </p:txBody>
      </p:sp>
    </p:spTree>
    <p:extLst>
      <p:ext uri="{BB962C8B-B14F-4D97-AF65-F5344CB8AC3E}">
        <p14:creationId xmlns:p14="http://schemas.microsoft.com/office/powerpoint/2010/main" val="41432803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67EB8B-8A60-C2D7-669C-A757DA602B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D4A99-2A22-60E2-EDED-9922BC8EE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278129"/>
            <a:ext cx="9778365" cy="1494596"/>
          </a:xfrm>
        </p:spPr>
        <p:txBody>
          <a:bodyPr/>
          <a:lstStyle/>
          <a:p>
            <a:r>
              <a:rPr lang="en-US" dirty="0" err="1"/>
              <a:t>Programme</a:t>
            </a:r>
            <a:r>
              <a:rPr lang="en-US" dirty="0"/>
              <a:t> and Course-Level QA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0B2255-B9C8-577D-9EAC-69B23ACB8B48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94360" y="2676525"/>
            <a:ext cx="3598645" cy="359747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b="1" u="sng" dirty="0"/>
              <a:t>Tool validation before adoption</a:t>
            </a:r>
            <a:endParaRPr lang="en-US" u="sng" dirty="0"/>
          </a:p>
          <a:p>
            <a:pPr lvl="1"/>
            <a:r>
              <a:rPr lang="en-US" dirty="0"/>
              <a:t>For any GenAI integrated into teaching or assessment:</a:t>
            </a:r>
          </a:p>
          <a:p>
            <a:pPr lvl="2"/>
            <a:r>
              <a:rPr lang="en-US" dirty="0"/>
              <a:t>check data sources, bias mitigation, and privacy conditions</a:t>
            </a:r>
          </a:p>
          <a:p>
            <a:pPr lvl="2"/>
            <a:r>
              <a:rPr lang="en-US" dirty="0"/>
              <a:t>pilot with small groups and review for harmful or inaccurate outputs</a:t>
            </a:r>
          </a:p>
          <a:p>
            <a:pPr lvl="2"/>
            <a:r>
              <a:rPr lang="en-US" dirty="0"/>
              <a:t>document the risk level and mitigation measures.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8C0CF5-3247-EC47-C7FC-0B826B04FD9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446731" y="2676024"/>
            <a:ext cx="3448591" cy="3597470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sz="2400" b="1" u="sng" dirty="0"/>
              <a:t>Alignment review</a:t>
            </a:r>
            <a:endParaRPr lang="en-US" sz="2400" u="sng" dirty="0"/>
          </a:p>
          <a:p>
            <a:pPr lvl="1"/>
            <a:r>
              <a:rPr lang="en-US" dirty="0"/>
              <a:t>During </a:t>
            </a:r>
            <a:r>
              <a:rPr lang="en-US" dirty="0" err="1"/>
              <a:t>programme</a:t>
            </a:r>
            <a:r>
              <a:rPr lang="en-US" dirty="0"/>
              <a:t> approval / periodic review, QA units confirm that:</a:t>
            </a:r>
          </a:p>
          <a:p>
            <a:pPr lvl="2"/>
            <a:r>
              <a:rPr lang="en-US" dirty="0"/>
              <a:t>GenAI outcomes are mapped to course learning outcomes and national standards</a:t>
            </a:r>
          </a:p>
          <a:p>
            <a:pPr lvl="2"/>
            <a:r>
              <a:rPr lang="en-US" dirty="0"/>
              <a:t>assessments are redesigned to preserve academic integrity in a GenAI world</a:t>
            </a:r>
          </a:p>
          <a:p>
            <a:pPr lvl="2"/>
            <a:r>
              <a:rPr lang="en-US" dirty="0"/>
              <a:t>support for struggling or disadvantaged learners is built in (e.g., extra digital literacy support for rural students).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C154F50-C9C2-0B79-BEE0-B775272EA432}"/>
              </a:ext>
            </a:extLst>
          </p:cNvPr>
          <p:cNvSpPr txBox="1">
            <a:spLocks/>
          </p:cNvSpPr>
          <p:nvPr/>
        </p:nvSpPr>
        <p:spPr>
          <a:xfrm>
            <a:off x="8149049" y="2676525"/>
            <a:ext cx="3448591" cy="3597470"/>
          </a:xfrm>
          <a:prstGeom prst="rect">
            <a:avLst/>
          </a:prstGeom>
        </p:spPr>
        <p:txBody>
          <a:bodyPr vert="horz" lIns="0" tIns="45720" rIns="0" bIns="0" rtlCol="0">
            <a:normAutofit fontScale="85000"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83464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548640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822960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005840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z="2100" b="1" u="sng" dirty="0"/>
              <a:t>Assessment integrity mechanisms</a:t>
            </a:r>
            <a:endParaRPr lang="en-US" sz="2100" u="sng" dirty="0"/>
          </a:p>
          <a:p>
            <a:pPr lvl="1"/>
            <a:r>
              <a:rPr lang="en-US" dirty="0"/>
              <a:t>Use a blend of:</a:t>
            </a:r>
          </a:p>
          <a:p>
            <a:pPr lvl="2"/>
            <a:r>
              <a:rPr lang="en-US" dirty="0"/>
              <a:t>in-person exams and </a:t>
            </a:r>
            <a:r>
              <a:rPr lang="en-US" dirty="0" err="1"/>
              <a:t>vivas</a:t>
            </a:r>
            <a:endParaRPr lang="en-US" dirty="0"/>
          </a:p>
          <a:p>
            <a:pPr lvl="2"/>
            <a:r>
              <a:rPr lang="en-US" dirty="0"/>
              <a:t>assignments requiring drafts, notes and process evidence</a:t>
            </a:r>
          </a:p>
          <a:p>
            <a:pPr lvl="2"/>
            <a:r>
              <a:rPr lang="en-US" dirty="0"/>
              <a:t>random short oral checks on submitted work.</a:t>
            </a:r>
          </a:p>
          <a:p>
            <a:pPr lvl="1"/>
            <a:r>
              <a:rPr lang="en-US" dirty="0"/>
              <a:t>GenAI-detector software may be used cautiously, with </a:t>
            </a:r>
            <a:r>
              <a:rPr lang="en-US" b="1" dirty="0"/>
              <a:t>human review</a:t>
            </a:r>
            <a:r>
              <a:rPr lang="en-US" dirty="0"/>
              <a:t> and no automatic penalties.</a:t>
            </a:r>
          </a:p>
        </p:txBody>
      </p:sp>
    </p:spTree>
    <p:extLst>
      <p:ext uri="{BB962C8B-B14F-4D97-AF65-F5344CB8AC3E}">
        <p14:creationId xmlns:p14="http://schemas.microsoft.com/office/powerpoint/2010/main" val="36252795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A5C413-F30F-5D11-42CB-51D3FA5AC3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58236-A6FF-42D1-D9FF-D30C2A952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278129"/>
            <a:ext cx="9778365" cy="1494596"/>
          </a:xfrm>
        </p:spPr>
        <p:txBody>
          <a:bodyPr/>
          <a:lstStyle/>
          <a:p>
            <a:r>
              <a:rPr lang="en-US" dirty="0"/>
              <a:t>Teacher and Staff Capacity (QA for delivery)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3DC6F8-FF0A-B926-AF29-A0191ACA942F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94360" y="2676525"/>
            <a:ext cx="3598645" cy="3597470"/>
          </a:xfrm>
        </p:spPr>
        <p:txBody>
          <a:bodyPr>
            <a:normAutofit/>
          </a:bodyPr>
          <a:lstStyle/>
          <a:p>
            <a:pPr lvl="0"/>
            <a:r>
              <a:rPr lang="en-US" b="1" u="sng" dirty="0"/>
              <a:t>Mandatory orientation</a:t>
            </a:r>
            <a:endParaRPr lang="en-US" u="sng" dirty="0"/>
          </a:p>
          <a:p>
            <a:pPr lvl="1"/>
            <a:r>
              <a:rPr lang="en-US" dirty="0"/>
              <a:t>All teaching staff receive basic training on:</a:t>
            </a:r>
          </a:p>
          <a:p>
            <a:pPr lvl="2"/>
            <a:r>
              <a:rPr lang="en-US" dirty="0"/>
              <a:t>how GenAI works and its limitations</a:t>
            </a:r>
          </a:p>
          <a:p>
            <a:pPr lvl="2"/>
            <a:r>
              <a:rPr lang="en-US" dirty="0"/>
              <a:t>ethical and pedagogical uses</a:t>
            </a:r>
          </a:p>
          <a:p>
            <a:pPr lvl="2"/>
            <a:r>
              <a:rPr lang="en-US" dirty="0"/>
              <a:t>detecting and responding to misuse.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A2D363-88E6-5F61-4517-BC0EB7D84A80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446731" y="2676024"/>
            <a:ext cx="3448591" cy="3597470"/>
          </a:xfrm>
        </p:spPr>
        <p:txBody>
          <a:bodyPr>
            <a:normAutofit/>
          </a:bodyPr>
          <a:lstStyle/>
          <a:p>
            <a:pPr lvl="0"/>
            <a:r>
              <a:rPr lang="en-US" b="1" u="sng" dirty="0"/>
              <a:t>Ongoing professional development</a:t>
            </a:r>
            <a:endParaRPr lang="en-US" u="sng" dirty="0"/>
          </a:p>
          <a:p>
            <a:pPr lvl="1"/>
            <a:r>
              <a:rPr lang="en-US" dirty="0"/>
              <a:t>Discipline-specific workshops (e.g., “GenAI in nursing documentation”, “GenAI for lesson planning in Bangla medium colleges”).</a:t>
            </a:r>
          </a:p>
          <a:p>
            <a:pPr lvl="1"/>
            <a:r>
              <a:rPr lang="en-US" dirty="0"/>
              <a:t>Communities of practice to share local examples and refine guidelines.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01737D2F-4327-7B8E-3387-DE62651106D4}"/>
              </a:ext>
            </a:extLst>
          </p:cNvPr>
          <p:cNvSpPr txBox="1">
            <a:spLocks/>
          </p:cNvSpPr>
          <p:nvPr/>
        </p:nvSpPr>
        <p:spPr>
          <a:xfrm>
            <a:off x="8149049" y="2676525"/>
            <a:ext cx="3448591" cy="3597470"/>
          </a:xfrm>
          <a:prstGeom prst="rect">
            <a:avLst/>
          </a:prstGeom>
        </p:spPr>
        <p:txBody>
          <a:bodyPr vert="horz" lIns="0" tIns="45720" rIns="0" bIns="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83464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548640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822960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005840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b="1" u="sng" dirty="0"/>
              <a:t>Support materials</a:t>
            </a:r>
            <a:endParaRPr lang="en-US" u="sng" dirty="0"/>
          </a:p>
          <a:p>
            <a:pPr lvl="1"/>
            <a:r>
              <a:rPr lang="en-US" dirty="0"/>
              <a:t>Provide sample syllabus statements, assignment instructions, marking rubrics and student handouts describing acceptable/ethical GenAI use.</a:t>
            </a:r>
          </a:p>
        </p:txBody>
      </p:sp>
    </p:spTree>
    <p:extLst>
      <p:ext uri="{BB962C8B-B14F-4D97-AF65-F5344CB8AC3E}">
        <p14:creationId xmlns:p14="http://schemas.microsoft.com/office/powerpoint/2010/main" val="30430770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400E45-6589-955B-241B-090AC6E3D5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251B9-E737-D66F-F0CB-F95D71036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278129"/>
            <a:ext cx="9778365" cy="1494596"/>
          </a:xfrm>
        </p:spPr>
        <p:txBody>
          <a:bodyPr/>
          <a:lstStyle/>
          <a:p>
            <a:r>
              <a:rPr lang="en-US" dirty="0"/>
              <a:t>Student Support, Safeguarding and Equity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A4DBEC-7FD5-CE72-0AB0-AFBA1C34F75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94360" y="2676525"/>
            <a:ext cx="3598645" cy="3597470"/>
          </a:xfrm>
        </p:spPr>
        <p:txBody>
          <a:bodyPr>
            <a:normAutofit/>
          </a:bodyPr>
          <a:lstStyle/>
          <a:p>
            <a:pPr lvl="0"/>
            <a:r>
              <a:rPr lang="en-US" b="1" u="sng" dirty="0"/>
              <a:t>Student induction modules</a:t>
            </a:r>
            <a:endParaRPr lang="en-US" u="sng" dirty="0"/>
          </a:p>
          <a:p>
            <a:pPr lvl="1"/>
            <a:r>
              <a:rPr lang="en-US" dirty="0"/>
              <a:t>Short compulsory module for new HE/TVET students on:</a:t>
            </a:r>
          </a:p>
          <a:p>
            <a:pPr lvl="2"/>
            <a:r>
              <a:rPr lang="en-US" dirty="0"/>
              <a:t>ethical GenAI use</a:t>
            </a:r>
          </a:p>
          <a:p>
            <a:pPr lvl="2"/>
            <a:r>
              <a:rPr lang="en-US" dirty="0"/>
              <a:t>privacy &amp; online safety</a:t>
            </a:r>
          </a:p>
          <a:p>
            <a:pPr lvl="2"/>
            <a:r>
              <a:rPr lang="en-US" dirty="0"/>
              <a:t>what counts as misconduct and the sanctions.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A061D1-95F5-7A14-3FB7-AA11EFD4239B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446731" y="2676024"/>
            <a:ext cx="3448591" cy="3597470"/>
          </a:xfrm>
        </p:spPr>
        <p:txBody>
          <a:bodyPr>
            <a:normAutofit/>
          </a:bodyPr>
          <a:lstStyle/>
          <a:p>
            <a:pPr lvl="0"/>
            <a:r>
              <a:rPr lang="en-US" b="1" u="sng" dirty="0"/>
              <a:t>Digital divide mitigation</a:t>
            </a:r>
            <a:endParaRPr lang="en-US" u="sng" dirty="0"/>
          </a:p>
          <a:p>
            <a:pPr lvl="1"/>
            <a:r>
              <a:rPr lang="en-US" dirty="0"/>
              <a:t>Campus-based access points (labs, library computers) with approved GenAI tools so that students without personal devices or paid access are not disadvantaged.</a:t>
            </a:r>
          </a:p>
          <a:p>
            <a:pPr lvl="1"/>
            <a:r>
              <a:rPr lang="en-US" dirty="0"/>
              <a:t>Low-tech alternatives for assignments when connectivity is weak (rural TVET </a:t>
            </a:r>
            <a:r>
              <a:rPr lang="en-US" dirty="0" err="1"/>
              <a:t>centres</a:t>
            </a:r>
            <a:r>
              <a:rPr lang="en-US" dirty="0"/>
              <a:t>).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2804378C-D410-9E26-2C84-DCFE67BBB56E}"/>
              </a:ext>
            </a:extLst>
          </p:cNvPr>
          <p:cNvSpPr txBox="1">
            <a:spLocks/>
          </p:cNvSpPr>
          <p:nvPr/>
        </p:nvSpPr>
        <p:spPr>
          <a:xfrm>
            <a:off x="8149049" y="2676525"/>
            <a:ext cx="3448591" cy="3597470"/>
          </a:xfrm>
          <a:prstGeom prst="rect">
            <a:avLst/>
          </a:prstGeom>
        </p:spPr>
        <p:txBody>
          <a:bodyPr vert="horz" lIns="0" tIns="45720" rIns="0" bIns="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83464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548640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822960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005840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b="1" u="sng" dirty="0"/>
              <a:t>Safeguarding from harmful content</a:t>
            </a:r>
            <a:endParaRPr lang="en-US" u="sng" dirty="0"/>
          </a:p>
          <a:p>
            <a:pPr lvl="1"/>
            <a:r>
              <a:rPr lang="en-US" dirty="0"/>
              <a:t>Clear reporting channels if GenAI tools produce discriminatory, sexually explicit or otherwise harmful content.</a:t>
            </a:r>
          </a:p>
          <a:p>
            <a:pPr lvl="1"/>
            <a:r>
              <a:rPr lang="en-US" dirty="0"/>
              <a:t>Counselling and support if students are targeted using deepfakes or AI-generated harassment.</a:t>
            </a:r>
          </a:p>
        </p:txBody>
      </p:sp>
    </p:spTree>
    <p:extLst>
      <p:ext uri="{BB962C8B-B14F-4D97-AF65-F5344CB8AC3E}">
        <p14:creationId xmlns:p14="http://schemas.microsoft.com/office/powerpoint/2010/main" val="17006791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C3EB82-60B5-E51C-FDDE-6FC468E530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29DC4-E49A-D321-CFD6-CE3EA36D8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278129"/>
            <a:ext cx="9778365" cy="1494596"/>
          </a:xfrm>
        </p:spPr>
        <p:txBody>
          <a:bodyPr/>
          <a:lstStyle/>
          <a:p>
            <a:r>
              <a:rPr lang="en-US" dirty="0"/>
              <a:t>Monitoring, Indicators and Continuous Improvement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EC7E03-6C76-CCBA-C1A3-643BBECF96B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94360" y="2676525"/>
            <a:ext cx="3598645" cy="3597470"/>
          </a:xfrm>
        </p:spPr>
        <p:txBody>
          <a:bodyPr>
            <a:normAutofit/>
          </a:bodyPr>
          <a:lstStyle/>
          <a:p>
            <a:r>
              <a:rPr lang="en-US" b="1" u="sng" dirty="0"/>
              <a:t>Recommended QA indicators: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% of </a:t>
            </a:r>
            <a:r>
              <a:rPr lang="en-US" dirty="0" err="1"/>
              <a:t>programmes</a:t>
            </a:r>
            <a:r>
              <a:rPr lang="en-US" dirty="0"/>
              <a:t> with </a:t>
            </a:r>
            <a:r>
              <a:rPr lang="en-US" b="1" dirty="0"/>
              <a:t>explicit GenAI learning outcomes</a:t>
            </a:r>
            <a:r>
              <a:rPr lang="en-US" dirty="0"/>
              <a:t> and assessment policies.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% of teachers trained on GenAI ethics and pedagogy.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Number and nature of </a:t>
            </a:r>
            <a:r>
              <a:rPr lang="en-US" b="1" dirty="0"/>
              <a:t>academic misconduct</a:t>
            </a:r>
            <a:r>
              <a:rPr lang="en-US" dirty="0"/>
              <a:t> cases involving GenAI, and their trend over time.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F3B8C6-B544-B8AC-7830-61F59D66E19A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446731" y="2676024"/>
            <a:ext cx="3448591" cy="3597470"/>
          </a:xfrm>
        </p:spPr>
        <p:txBody>
          <a:bodyPr>
            <a:normAutofit/>
          </a:bodyPr>
          <a:lstStyle/>
          <a:p>
            <a:pPr lvl="0"/>
            <a:r>
              <a:rPr lang="en-US" b="1" u="sng" dirty="0"/>
              <a:t>Student survey results on:</a:t>
            </a:r>
          </a:p>
          <a:p>
            <a:pPr lvl="1"/>
            <a:r>
              <a:rPr lang="en-US" dirty="0"/>
              <a:t>understanding of ethical GenAI use</a:t>
            </a:r>
          </a:p>
          <a:p>
            <a:pPr lvl="1"/>
            <a:r>
              <a:rPr lang="en-US" dirty="0"/>
              <a:t>perceived fairness of policies</a:t>
            </a:r>
          </a:p>
          <a:p>
            <a:pPr lvl="1"/>
            <a:r>
              <a:rPr lang="en-US" dirty="0"/>
              <a:t>impact on learning.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E97779D1-AEF5-FF18-1091-17D99DE35808}"/>
              </a:ext>
            </a:extLst>
          </p:cNvPr>
          <p:cNvSpPr txBox="1">
            <a:spLocks/>
          </p:cNvSpPr>
          <p:nvPr/>
        </p:nvSpPr>
        <p:spPr>
          <a:xfrm>
            <a:off x="8149049" y="2676525"/>
            <a:ext cx="3448591" cy="3597470"/>
          </a:xfrm>
          <a:prstGeom prst="rect">
            <a:avLst/>
          </a:prstGeom>
        </p:spPr>
        <p:txBody>
          <a:bodyPr vert="horz" lIns="0" tIns="45720" rIns="0" bIns="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83464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548640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822960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005840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b="1" u="sng" dirty="0"/>
              <a:t>Regular review (e.g., every 2 years) by national QA bodies (UGC, BTEB, accreditation councils) incorporating:</a:t>
            </a:r>
          </a:p>
          <a:p>
            <a:pPr lvl="1"/>
            <a:r>
              <a:rPr lang="en-US" dirty="0"/>
              <a:t>technology changes</a:t>
            </a:r>
          </a:p>
          <a:p>
            <a:pPr lvl="1"/>
            <a:r>
              <a:rPr lang="en-US" dirty="0" err="1"/>
              <a:t>labour</a:t>
            </a:r>
            <a:r>
              <a:rPr lang="en-US" dirty="0"/>
              <a:t>-market feedback</a:t>
            </a:r>
          </a:p>
          <a:p>
            <a:pPr lvl="1"/>
            <a:r>
              <a:rPr lang="en-US" dirty="0"/>
              <a:t>evidence from local pilots and research.</a:t>
            </a:r>
          </a:p>
        </p:txBody>
      </p:sp>
    </p:spTree>
    <p:extLst>
      <p:ext uri="{BB962C8B-B14F-4D97-AF65-F5344CB8AC3E}">
        <p14:creationId xmlns:p14="http://schemas.microsoft.com/office/powerpoint/2010/main" val="39373791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0C1B7-6E4E-3DEE-50C0-1CA3B14303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4360" y="411479"/>
            <a:ext cx="5486400" cy="3291840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E734F0-2DDD-AF70-F13D-F9E4C192941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94360" y="4549552"/>
            <a:ext cx="5486400" cy="1645920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Dr. Md Saef Ullah Miah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Associate Professor, CS, AIUB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Additional Director, AIUB-IQAC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saef@aiub.edu</a:t>
            </a:r>
          </a:p>
        </p:txBody>
      </p:sp>
    </p:spTree>
    <p:extLst>
      <p:ext uri="{BB962C8B-B14F-4D97-AF65-F5344CB8AC3E}">
        <p14:creationId xmlns:p14="http://schemas.microsoft.com/office/powerpoint/2010/main" val="4261132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45D3755-C3E2-975E-DE68-CDECC4B52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02875"/>
            <a:ext cx="10873740" cy="1680205"/>
          </a:xfrm>
        </p:spPr>
        <p:txBody>
          <a:bodyPr/>
          <a:lstStyle/>
          <a:p>
            <a:r>
              <a:rPr lang="en-US" dirty="0"/>
              <a:t>Purpose and Scope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70BD87D-F7DA-961B-4024-A354DC87D16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134227" y="2305301"/>
            <a:ext cx="7810500" cy="3700462"/>
          </a:xfrm>
        </p:spPr>
        <p:txBody>
          <a:bodyPr>
            <a:normAutofit fontScale="92500" lnSpcReduction="10000"/>
          </a:bodyPr>
          <a:lstStyle/>
          <a:p>
            <a:pPr lvl="0" algn="just"/>
            <a:r>
              <a:rPr lang="en-US" sz="2400" dirty="0"/>
              <a:t>Support HE and TVET students in using GenAI (e.g., ChatGPT, image and code generators) </a:t>
            </a:r>
            <a:r>
              <a:rPr lang="en-US" sz="2400" b="1" dirty="0"/>
              <a:t>ethically, safely and productively</a:t>
            </a:r>
            <a:r>
              <a:rPr lang="en-US" sz="2400" dirty="0"/>
              <a:t> in learning, assessment and research.</a:t>
            </a:r>
          </a:p>
          <a:p>
            <a:pPr lvl="0" algn="just"/>
            <a:r>
              <a:rPr lang="en-US" sz="2400" b="1" dirty="0"/>
              <a:t>Apply to:</a:t>
            </a:r>
          </a:p>
          <a:p>
            <a:pPr lvl="1" algn="just"/>
            <a:r>
              <a:rPr lang="en-US" sz="2400" dirty="0"/>
              <a:t>All students (public, private, NGO institutions)</a:t>
            </a:r>
          </a:p>
          <a:p>
            <a:pPr lvl="1" algn="just"/>
            <a:r>
              <a:rPr lang="en-US" sz="2400" dirty="0"/>
              <a:t>All academic and TVET </a:t>
            </a:r>
            <a:r>
              <a:rPr lang="en-US" sz="2400" dirty="0" err="1"/>
              <a:t>programmes</a:t>
            </a:r>
            <a:r>
              <a:rPr lang="en-US" sz="2400" dirty="0"/>
              <a:t> (diploma, bachelor, master)</a:t>
            </a:r>
          </a:p>
          <a:p>
            <a:pPr lvl="1" algn="just"/>
            <a:r>
              <a:rPr lang="en-US" sz="2400" dirty="0"/>
              <a:t>All GenAI tools used for coursework, projects, research, skills training and student support.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78CEA4F-D72A-C069-6A51-328B103CA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7E473402-19FD-A5B0-5CB6-E5F3926D3828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79D1CAD-2EA2-9376-7B64-0C3AC590F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16F8906-918C-BE0B-A4AB-6A1D48150AC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200312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C0CC88-FF3C-73A8-C40E-00E60DC5B4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63C7FF0-121E-E3C9-3970-09A8692BE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02875"/>
            <a:ext cx="10873740" cy="1680205"/>
          </a:xfrm>
        </p:spPr>
        <p:txBody>
          <a:bodyPr/>
          <a:lstStyle/>
          <a:p>
            <a:r>
              <a:rPr lang="en-US" dirty="0"/>
              <a:t>Core Principles (adapted from </a:t>
            </a:r>
            <a:r>
              <a:rPr lang="en-US" dirty="0">
                <a:hlinkClick r:id="rId3"/>
              </a:rPr>
              <a:t>UNESCO</a:t>
            </a:r>
            <a:r>
              <a:rPr lang="en-US" dirty="0"/>
              <a:t>)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4CF1ACB-0539-1BB4-CD16-D52B9D2D898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266574" y="2147195"/>
            <a:ext cx="7810500" cy="4227850"/>
          </a:xfrm>
        </p:spPr>
        <p:txBody>
          <a:bodyPr>
            <a:noAutofit/>
          </a:bodyPr>
          <a:lstStyle/>
          <a:p>
            <a:pPr lvl="0"/>
            <a:r>
              <a:rPr lang="en-US" b="1" dirty="0"/>
              <a:t>Human-</a:t>
            </a:r>
            <a:r>
              <a:rPr lang="en-US" b="1" dirty="0" err="1"/>
              <a:t>centred</a:t>
            </a:r>
            <a:r>
              <a:rPr lang="en-US" b="1" dirty="0"/>
              <a:t> use of AI</a:t>
            </a:r>
          </a:p>
          <a:p>
            <a:pPr lvl="1"/>
            <a:r>
              <a:rPr lang="en-US" dirty="0"/>
              <a:t>GenAI must augment, not replace, human thinking, judgment and creativity, especially in core learning processes.</a:t>
            </a:r>
          </a:p>
          <a:p>
            <a:pPr lvl="0"/>
            <a:r>
              <a:rPr lang="en-US" b="1" dirty="0"/>
              <a:t>Inclusion, equity and linguistic/cultural diversity</a:t>
            </a:r>
            <a:endParaRPr lang="en-US" dirty="0"/>
          </a:p>
          <a:p>
            <a:pPr lvl="1"/>
            <a:r>
              <a:rPr lang="en-US" dirty="0"/>
              <a:t>Design use of GenAI that reduces, not widens, gaps between urban–rural, male–female, rich–poor, Bangla–English medium students and learners with disabilities.</a:t>
            </a:r>
          </a:p>
          <a:p>
            <a:pPr lvl="0"/>
            <a:r>
              <a:rPr lang="en-US" b="1" dirty="0"/>
              <a:t>Protection of human agency and academic integrity</a:t>
            </a:r>
            <a:endParaRPr lang="en-US" dirty="0"/>
          </a:p>
          <a:p>
            <a:pPr lvl="1"/>
            <a:r>
              <a:rPr lang="en-US" dirty="0"/>
              <a:t>Students remain responsible authors of their work; GenAI support must be openly acknowledged and limited to permitted tasks.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9891733C-6E2B-3FBB-11FF-239A623254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E6CE4B97-CB86-716C-09C4-43D286031E1F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7C37F322-DB82-D271-DC7F-67BDB30EAA2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FB23E26-5D4E-9B37-FA12-E5FF0C974351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167349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3EA2FF-3F1B-7B25-440B-4764F67CB6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897E50C-A82C-DC06-029A-FFC956FC5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02875"/>
            <a:ext cx="10873740" cy="1680205"/>
          </a:xfrm>
        </p:spPr>
        <p:txBody>
          <a:bodyPr/>
          <a:lstStyle/>
          <a:p>
            <a:r>
              <a:rPr lang="en-US" dirty="0"/>
              <a:t>Core Principles (adapted from UNESCO)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219E1F1-2403-32DD-4D77-26167181101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212432" y="2118806"/>
            <a:ext cx="7810500" cy="4504577"/>
          </a:xfrm>
        </p:spPr>
        <p:txBody>
          <a:bodyPr>
            <a:noAutofit/>
          </a:bodyPr>
          <a:lstStyle/>
          <a:p>
            <a:pPr lvl="0"/>
            <a:r>
              <a:rPr lang="en-US" b="1" dirty="0"/>
              <a:t>Data privacy and security</a:t>
            </a:r>
            <a:endParaRPr lang="en-US" dirty="0"/>
          </a:p>
          <a:p>
            <a:pPr lvl="1"/>
            <a:r>
              <a:rPr lang="en-US" dirty="0"/>
              <a:t>Student data and institutional information must not be shared with GenAI systems that lack clear privacy protections and legal compliance.</a:t>
            </a:r>
          </a:p>
          <a:p>
            <a:pPr lvl="0"/>
            <a:r>
              <a:rPr lang="en-US" b="1" dirty="0"/>
              <a:t>Transparency and accountability</a:t>
            </a:r>
            <a:endParaRPr lang="en-US" dirty="0"/>
          </a:p>
          <a:p>
            <a:pPr lvl="1"/>
            <a:r>
              <a:rPr lang="en-US" dirty="0"/>
              <a:t>Students, teachers, and institutions disclose when GenAI is used and accept responsibility for checking accuracy, bias, and harm.</a:t>
            </a:r>
          </a:p>
          <a:p>
            <a:pPr lvl="0"/>
            <a:r>
              <a:rPr lang="en-US" b="1" dirty="0"/>
              <a:t>Respect for law, ethics and copyright</a:t>
            </a:r>
            <a:endParaRPr lang="en-US" dirty="0"/>
          </a:p>
          <a:p>
            <a:pPr lvl="1"/>
            <a:r>
              <a:rPr lang="en-US" dirty="0"/>
              <a:t>Use of GenAI must follow Bangladeshi law, institutional regulations and international norms on copyright, plagiarism and protection from hate speech and discrimination.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4AC40FF-74FA-FEB9-A5D6-731B5F4723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78C61B01-DC64-F4D1-3CCB-8E4CB191C0E6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CB1414D5-E2A4-5D89-2172-0F745C23E23D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7BA65073-36BF-4B51-C0D6-371A67E9D47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196710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1633A5-8BE3-D44D-57F3-2EF1613768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5AB6D40A-2A0A-AF3D-8CF7-3ECD377656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44979" y="411479"/>
            <a:ext cx="6851325" cy="3291840"/>
          </a:xfrm>
        </p:spPr>
        <p:txBody>
          <a:bodyPr/>
          <a:lstStyle/>
          <a:p>
            <a:pPr algn="ctr"/>
            <a:r>
              <a:rPr lang="en-US" sz="4800" dirty="0"/>
              <a:t>Curriculum Alignment for the Bangladeshi Context</a:t>
            </a:r>
          </a:p>
        </p:txBody>
      </p:sp>
    </p:spTree>
    <p:extLst>
      <p:ext uri="{BB962C8B-B14F-4D97-AF65-F5344CB8AC3E}">
        <p14:creationId xmlns:p14="http://schemas.microsoft.com/office/powerpoint/2010/main" val="2039059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346ED-721D-85EE-2F1B-A31D0912D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278129"/>
            <a:ext cx="9778365" cy="1494596"/>
          </a:xfrm>
        </p:spPr>
        <p:txBody>
          <a:bodyPr/>
          <a:lstStyle/>
          <a:p>
            <a:r>
              <a:rPr lang="en-US" dirty="0"/>
              <a:t>Alignment with National Priorities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097449-5B72-ADA0-3B2D-1CBC160D6B90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94360" y="2676525"/>
            <a:ext cx="3598645" cy="359747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b="1" u="sng" dirty="0"/>
              <a:t>Link to national policy and SDG4</a:t>
            </a:r>
            <a:endParaRPr lang="en-US" u="sng" dirty="0"/>
          </a:p>
          <a:p>
            <a:pPr lvl="1"/>
            <a:r>
              <a:rPr lang="en-US" dirty="0"/>
              <a:t>Map GenAI-related outcomes to:</a:t>
            </a:r>
          </a:p>
          <a:p>
            <a:pPr lvl="2"/>
            <a:r>
              <a:rPr lang="en-US" dirty="0"/>
              <a:t>National Education Policy &amp; Digital Bangladesh / Smart Bangladesh vision</a:t>
            </a:r>
          </a:p>
          <a:p>
            <a:pPr lvl="2"/>
            <a:r>
              <a:rPr lang="en-US" dirty="0"/>
              <a:t>National Skills Development Policy and sector skills council standards</a:t>
            </a:r>
          </a:p>
          <a:p>
            <a:pPr lvl="2"/>
            <a:r>
              <a:rPr lang="en-US" dirty="0"/>
              <a:t>SDG 4.4 (skills for decent work) and 4.7 (global citizenship, sustainable development).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FC7B50-71A6-D8BE-C032-5EB4CF5706D5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446731" y="2676024"/>
            <a:ext cx="3448591" cy="359747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b="1" u="sng" dirty="0"/>
              <a:t>Sector-relevant integration (TVET + HE)</a:t>
            </a:r>
            <a:endParaRPr lang="en-US" u="sng" dirty="0"/>
          </a:p>
          <a:p>
            <a:pPr lvl="1"/>
            <a:r>
              <a:rPr lang="en-US" dirty="0"/>
              <a:t>HE: embed GenAI ethics and practice in computing, business, health, law, social sciences, engineering, etc.</a:t>
            </a:r>
          </a:p>
          <a:p>
            <a:pPr lvl="1"/>
            <a:r>
              <a:rPr lang="en-US" dirty="0"/>
              <a:t>TVET: show GenAI’s role in automation, maintenance, design, hospitality, garments, agriculture, etc.; include </a:t>
            </a:r>
            <a:r>
              <a:rPr lang="en-US" i="1" dirty="0"/>
              <a:t>practical safety and </a:t>
            </a:r>
            <a:r>
              <a:rPr lang="en-US" i="1" dirty="0" err="1"/>
              <a:t>labour</a:t>
            </a:r>
            <a:r>
              <a:rPr lang="en-US" i="1" dirty="0"/>
              <a:t>-market impacts</a:t>
            </a:r>
            <a:r>
              <a:rPr lang="en-US" dirty="0"/>
              <a:t> in each trade.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77EC775A-1716-77FD-2711-5FF33D8B4F5F}"/>
              </a:ext>
            </a:extLst>
          </p:cNvPr>
          <p:cNvSpPr txBox="1">
            <a:spLocks/>
          </p:cNvSpPr>
          <p:nvPr/>
        </p:nvSpPr>
        <p:spPr>
          <a:xfrm>
            <a:off x="8149049" y="2676525"/>
            <a:ext cx="3448591" cy="3597470"/>
          </a:xfrm>
          <a:prstGeom prst="rect">
            <a:avLst/>
          </a:prstGeom>
        </p:spPr>
        <p:txBody>
          <a:bodyPr vert="horz" lIns="0" tIns="45720" rIns="0" bIns="0" rtlCol="0">
            <a:normAutofit fontScale="92500"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83464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548640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822960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005840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b="1" u="sng" dirty="0"/>
              <a:t>Local language and culture</a:t>
            </a:r>
            <a:endParaRPr lang="en-US" u="sng" dirty="0"/>
          </a:p>
          <a:p>
            <a:pPr lvl="1"/>
            <a:r>
              <a:rPr lang="en-US" dirty="0"/>
              <a:t>Require </a:t>
            </a:r>
            <a:r>
              <a:rPr lang="en-US" b="1" dirty="0"/>
              <a:t>Bangla-first</a:t>
            </a:r>
            <a:r>
              <a:rPr lang="en-US" dirty="0"/>
              <a:t> examples and prompts; encourage bilingual (Bangla–English) GenAI use so that English is not a gatekeeper. </a:t>
            </a:r>
          </a:p>
          <a:p>
            <a:pPr lvl="1"/>
            <a:r>
              <a:rPr lang="en-US" dirty="0"/>
              <a:t>Use examples that respect local culture, religion and social norms; explicitly discuss how GenAI outputs may reflect </a:t>
            </a:r>
            <a:r>
              <a:rPr lang="en-US" b="1" dirty="0"/>
              <a:t>Global North bias</a:t>
            </a:r>
            <a:r>
              <a:rPr lang="en-US" dirty="0"/>
              <a:t> and marginalize Bangladeshi perspectives.</a:t>
            </a:r>
          </a:p>
        </p:txBody>
      </p:sp>
    </p:spTree>
    <p:extLst>
      <p:ext uri="{BB962C8B-B14F-4D97-AF65-F5344CB8AC3E}">
        <p14:creationId xmlns:p14="http://schemas.microsoft.com/office/powerpoint/2010/main" val="888484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B288FE-8406-FB5B-04F6-4685343DFA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BCE2D-1548-DA0C-7408-D4D5A9B76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278129"/>
            <a:ext cx="9778365" cy="1494596"/>
          </a:xfrm>
        </p:spPr>
        <p:txBody>
          <a:bodyPr/>
          <a:lstStyle/>
          <a:p>
            <a:r>
              <a:rPr lang="en-US" dirty="0"/>
              <a:t>GenAI Learning Outcomes (what every student should know)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0DF17E-F5C1-8AB4-ACA8-C57C5FC43D1C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83840" y="2447423"/>
            <a:ext cx="3901671" cy="1859881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lvl="0"/>
            <a:r>
              <a:rPr lang="en-US" sz="1400" b="1" u="sng" dirty="0"/>
              <a:t>Conceptual understanding</a:t>
            </a:r>
            <a:endParaRPr lang="en-US" sz="1400" u="sng" dirty="0"/>
          </a:p>
          <a:p>
            <a:pPr lvl="1"/>
            <a:r>
              <a:rPr lang="en-US" sz="1400" dirty="0"/>
              <a:t>Explain in simple terms how GenAI models are trained and why they can be biased, inaccurate (“hallucinate”), or incomplete.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Describe limitations: no real-world understanding, black-box decision-making, reinforcement of dominant viewpoints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2929B3-1F07-BC89-E4C0-AEBD3BBD56BC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644189" y="2452436"/>
            <a:ext cx="3653129" cy="1854867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70000" lnSpcReduction="20000"/>
          </a:bodyPr>
          <a:lstStyle/>
          <a:p>
            <a:pPr lvl="0"/>
            <a:r>
              <a:rPr lang="en-US" b="1" u="sng" dirty="0"/>
              <a:t>Ethical and legal literacy</a:t>
            </a:r>
          </a:p>
          <a:p>
            <a:pPr lvl="1"/>
            <a:r>
              <a:rPr lang="en-US" dirty="0"/>
              <a:t>Identify unacceptable uses: fully AI-written assignments, fake data, deepfakes, harassment, copyright violation, breaching patient/client confidentiality, etc.</a:t>
            </a:r>
          </a:p>
          <a:p>
            <a:pPr lvl="1"/>
            <a:r>
              <a:rPr lang="en-US" dirty="0"/>
              <a:t>Explain key rights and duties around data privacy, consent and intellectual property.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77DC703-7B1F-78D3-C584-5FE06FF05732}"/>
              </a:ext>
            </a:extLst>
          </p:cNvPr>
          <p:cNvSpPr txBox="1">
            <a:spLocks/>
          </p:cNvSpPr>
          <p:nvPr/>
        </p:nvSpPr>
        <p:spPr>
          <a:xfrm>
            <a:off x="483840" y="4537274"/>
            <a:ext cx="3901672" cy="20425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horz" lIns="0" tIns="4572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83464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594360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822960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005840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z="1400" b="1" u="sng" dirty="0"/>
              <a:t>Responsible use skills</a:t>
            </a:r>
            <a:endParaRPr lang="en-US" sz="1400" u="sng" dirty="0"/>
          </a:p>
          <a:p>
            <a:pPr lvl="1"/>
            <a:r>
              <a:rPr lang="en-US" sz="1400" dirty="0"/>
              <a:t>Craft prompts that are </a:t>
            </a:r>
            <a:r>
              <a:rPr lang="en-US" sz="1400" b="1" dirty="0"/>
              <a:t>clear, safe and non-discriminatory</a:t>
            </a:r>
            <a:r>
              <a:rPr lang="en-US" sz="1400" dirty="0"/>
              <a:t>; use GenAI to brainstorm, clarify concepts, </a:t>
            </a:r>
            <a:r>
              <a:rPr lang="en-US" sz="1400" dirty="0" err="1"/>
              <a:t>practise</a:t>
            </a:r>
            <a:r>
              <a:rPr lang="en-US" sz="1400" dirty="0"/>
              <a:t> language, draft code, and plan projects, </a:t>
            </a:r>
            <a:r>
              <a:rPr lang="en-US" sz="1400" i="1" dirty="0"/>
              <a:t>not</a:t>
            </a:r>
            <a:r>
              <a:rPr lang="en-US" sz="1400" dirty="0"/>
              <a:t> to bypass learning.</a:t>
            </a:r>
          </a:p>
          <a:p>
            <a:pPr lvl="1"/>
            <a:r>
              <a:rPr lang="en-US" sz="1400" dirty="0"/>
              <a:t>Evaluate GenAI outputs for accuracy, bias, missing local relevance; cross-check with trusted sources.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3D8670DC-07A6-0819-1B35-F42124FEB77F}"/>
              </a:ext>
            </a:extLst>
          </p:cNvPr>
          <p:cNvSpPr txBox="1">
            <a:spLocks/>
          </p:cNvSpPr>
          <p:nvPr/>
        </p:nvSpPr>
        <p:spPr>
          <a:xfrm>
            <a:off x="4644190" y="4537274"/>
            <a:ext cx="3653128" cy="194774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0" tIns="45720" rIns="0" bIns="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83464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548640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822960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005840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z="1400" b="1" u="sng" dirty="0"/>
              <a:t>Academic integrity &amp; self-regulation</a:t>
            </a:r>
            <a:endParaRPr lang="en-US" sz="1400" u="sng" dirty="0"/>
          </a:p>
          <a:p>
            <a:pPr lvl="1"/>
            <a:r>
              <a:rPr lang="en-US" sz="1400" dirty="0"/>
              <a:t>Correctly cite and acknowledge GenAI assistance according to institutional policy.</a:t>
            </a:r>
          </a:p>
          <a:p>
            <a:pPr lvl="1"/>
            <a:r>
              <a:rPr lang="en-US" sz="1400" dirty="0"/>
              <a:t>Distinguish between acceptable collaboration (idea generation, language polishing) and plagiarism/contract cheating.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5D4E68F4-DF72-6085-B89E-2ED734BCCD59}"/>
              </a:ext>
            </a:extLst>
          </p:cNvPr>
          <p:cNvSpPr txBox="1">
            <a:spLocks/>
          </p:cNvSpPr>
          <p:nvPr/>
        </p:nvSpPr>
        <p:spPr>
          <a:xfrm>
            <a:off x="8555997" y="3471111"/>
            <a:ext cx="3265030" cy="165684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0" tIns="45720" rIns="0" bIns="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83464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548640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822960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005840" indent="-283464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z="1400" b="1" u="sng" dirty="0"/>
              <a:t>Societal and </a:t>
            </a:r>
            <a:r>
              <a:rPr lang="en-US" sz="1400" b="1" u="sng" dirty="0" err="1"/>
              <a:t>labour</a:t>
            </a:r>
            <a:r>
              <a:rPr lang="en-US" sz="1400" b="1" u="sng" dirty="0"/>
              <a:t>-market awareness</a:t>
            </a:r>
            <a:endParaRPr lang="en-US" sz="1400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err="1"/>
              <a:t>Analyse</a:t>
            </a:r>
            <a:r>
              <a:rPr lang="en-US" sz="1400" dirty="0"/>
              <a:t> how GenAI may change jobs in their sector in Bangladesh; identify new roles and skills needed (e.g., AI-assisted CAD in garments, AI for SME marketing, AI in diagnostics for health workers).</a:t>
            </a:r>
          </a:p>
        </p:txBody>
      </p:sp>
      <p:sp>
        <p:nvSpPr>
          <p:cNvPr id="8" name="Rectangle: Folded Corner 7">
            <a:extLst>
              <a:ext uri="{FF2B5EF4-FFF2-40B4-BE49-F238E27FC236}">
                <a16:creationId xmlns:a16="http://schemas.microsoft.com/office/drawing/2014/main" id="{0BC12751-196A-4322-9161-993E8BEDB0C7}"/>
              </a:ext>
            </a:extLst>
          </p:cNvPr>
          <p:cNvSpPr/>
          <p:nvPr/>
        </p:nvSpPr>
        <p:spPr>
          <a:xfrm>
            <a:off x="3964405" y="2051384"/>
            <a:ext cx="421105" cy="523374"/>
          </a:xfrm>
          <a:prstGeom prst="folded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9" name="Rectangle: Folded Corner 8">
            <a:extLst>
              <a:ext uri="{FF2B5EF4-FFF2-40B4-BE49-F238E27FC236}">
                <a16:creationId xmlns:a16="http://schemas.microsoft.com/office/drawing/2014/main" id="{E9AB8F19-F492-1E2D-224D-680D291F4D54}"/>
              </a:ext>
            </a:extLst>
          </p:cNvPr>
          <p:cNvSpPr/>
          <p:nvPr/>
        </p:nvSpPr>
        <p:spPr>
          <a:xfrm>
            <a:off x="7866075" y="2051384"/>
            <a:ext cx="421105" cy="523374"/>
          </a:xfrm>
          <a:prstGeom prst="folded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0" name="Rectangle: Folded Corner 9">
            <a:extLst>
              <a:ext uri="{FF2B5EF4-FFF2-40B4-BE49-F238E27FC236}">
                <a16:creationId xmlns:a16="http://schemas.microsoft.com/office/drawing/2014/main" id="{FDEB3F12-11C6-147C-A71C-2734F214BE60}"/>
              </a:ext>
            </a:extLst>
          </p:cNvPr>
          <p:cNvSpPr/>
          <p:nvPr/>
        </p:nvSpPr>
        <p:spPr>
          <a:xfrm>
            <a:off x="3964404" y="6286467"/>
            <a:ext cx="421105" cy="523374"/>
          </a:xfrm>
          <a:prstGeom prst="folded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1" name="Rectangle: Folded Corner 10">
            <a:extLst>
              <a:ext uri="{FF2B5EF4-FFF2-40B4-BE49-F238E27FC236}">
                <a16:creationId xmlns:a16="http://schemas.microsoft.com/office/drawing/2014/main" id="{6EE8B6B3-6A78-5CBA-0A78-A99001DC0F73}"/>
              </a:ext>
            </a:extLst>
          </p:cNvPr>
          <p:cNvSpPr/>
          <p:nvPr/>
        </p:nvSpPr>
        <p:spPr>
          <a:xfrm>
            <a:off x="7876213" y="6223334"/>
            <a:ext cx="421105" cy="523374"/>
          </a:xfrm>
          <a:prstGeom prst="folded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2" name="Rectangle: Folded Corner 11">
            <a:extLst>
              <a:ext uri="{FF2B5EF4-FFF2-40B4-BE49-F238E27FC236}">
                <a16:creationId xmlns:a16="http://schemas.microsoft.com/office/drawing/2014/main" id="{FB4C975B-D160-70E5-D351-25A27AFAAC54}"/>
              </a:ext>
            </a:extLst>
          </p:cNvPr>
          <p:cNvSpPr/>
          <p:nvPr/>
        </p:nvSpPr>
        <p:spPr>
          <a:xfrm>
            <a:off x="11399922" y="4928936"/>
            <a:ext cx="421105" cy="523374"/>
          </a:xfrm>
          <a:prstGeom prst="folded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1821544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C55E69-B016-3AF9-9D10-51E86B4627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0A397-E62A-AF42-1C3D-B401FE9B1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278129"/>
            <a:ext cx="9778365" cy="1494596"/>
          </a:xfrm>
        </p:spPr>
        <p:txBody>
          <a:bodyPr/>
          <a:lstStyle/>
          <a:p>
            <a:r>
              <a:rPr lang="en-US" dirty="0"/>
              <a:t>Curriculum Design Guidelines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720872-8464-1345-0A1F-220F0AFE2D61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94360" y="2676525"/>
            <a:ext cx="9778364" cy="3597470"/>
          </a:xfrm>
        </p:spPr>
        <p:txBody>
          <a:bodyPr>
            <a:normAutofit/>
          </a:bodyPr>
          <a:lstStyle/>
          <a:p>
            <a:pPr lvl="0"/>
            <a:r>
              <a:rPr lang="en-US" sz="2400" b="1" dirty="0"/>
              <a:t>Models of integration</a:t>
            </a:r>
            <a:endParaRPr lang="en-US" sz="2400" dirty="0"/>
          </a:p>
          <a:p>
            <a:pPr lvl="1"/>
            <a:r>
              <a:rPr lang="en-US" b="1" dirty="0"/>
              <a:t>Standalone introductory course</a:t>
            </a:r>
            <a:r>
              <a:rPr lang="en-US" dirty="0"/>
              <a:t> on “AI &amp; Society / Ethical GenAI Use” for all first-year HE and TVET students.</a:t>
            </a:r>
          </a:p>
          <a:p>
            <a:pPr lvl="1"/>
            <a:r>
              <a:rPr lang="en-US" b="1" dirty="0"/>
              <a:t>Embedded modules</a:t>
            </a:r>
            <a:r>
              <a:rPr lang="en-US" dirty="0"/>
              <a:t> inside discipline courses (e.g., “GenAI for lesson planning” in teacher education; “GenAI for safety documentation” in engineering; “GenAI in hospitality customer service” in tourism).</a:t>
            </a:r>
          </a:p>
          <a:p>
            <a:pPr lvl="1"/>
            <a:r>
              <a:rPr lang="en-US" b="1" dirty="0"/>
              <a:t>Capstone or project components</a:t>
            </a:r>
            <a:r>
              <a:rPr lang="en-US" dirty="0"/>
              <a:t> requiring students to design and justify responsible GenAI use in a real Bangladeshi problem or workplace scenario.</a:t>
            </a:r>
          </a:p>
        </p:txBody>
      </p:sp>
    </p:spTree>
    <p:extLst>
      <p:ext uri="{BB962C8B-B14F-4D97-AF65-F5344CB8AC3E}">
        <p14:creationId xmlns:p14="http://schemas.microsoft.com/office/powerpoint/2010/main" val="7112061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0C3BE2-B9C1-75F0-BABB-95BAA1812B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2B10C-08A7-9EF6-17DF-786A9E406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278129"/>
            <a:ext cx="9778365" cy="1494596"/>
          </a:xfrm>
        </p:spPr>
        <p:txBody>
          <a:bodyPr/>
          <a:lstStyle/>
          <a:p>
            <a:r>
              <a:rPr lang="en-US" dirty="0"/>
              <a:t>Curriculum Design Guidelines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BB8313-AE7D-5A41-01DC-CED115BD035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94359" y="2676525"/>
            <a:ext cx="9710687" cy="3597470"/>
          </a:xfrm>
        </p:spPr>
        <p:txBody>
          <a:bodyPr>
            <a:normAutofit/>
          </a:bodyPr>
          <a:lstStyle/>
          <a:p>
            <a:pPr lvl="0"/>
            <a:r>
              <a:rPr lang="en-US" sz="2400" b="1" dirty="0"/>
              <a:t>Pedagogical approaches</a:t>
            </a:r>
            <a:endParaRPr lang="en-US" sz="2400" dirty="0"/>
          </a:p>
          <a:p>
            <a:pPr lvl="1"/>
            <a:r>
              <a:rPr lang="en-US" dirty="0"/>
              <a:t>Use </a:t>
            </a:r>
            <a:r>
              <a:rPr lang="en-US" b="1" dirty="0"/>
              <a:t>problem-based and project-based learning</a:t>
            </a:r>
            <a:r>
              <a:rPr lang="en-US" dirty="0"/>
              <a:t> where GenAI is a tool, not the answer: students must collect local data, validate AI outputs, and produce context-aware solutions.</a:t>
            </a:r>
          </a:p>
          <a:p>
            <a:pPr lvl="1"/>
            <a:r>
              <a:rPr lang="en-US" dirty="0"/>
              <a:t>Introduce </a:t>
            </a:r>
            <a:r>
              <a:rPr lang="en-US" b="1" dirty="0"/>
              <a:t>Socratic use</a:t>
            </a:r>
            <a:r>
              <a:rPr lang="en-US" dirty="0"/>
              <a:t>: students challenge GenAI answers, identify errors and biases, and propose improved prompts.</a:t>
            </a:r>
          </a:p>
          <a:p>
            <a:pPr lvl="1"/>
            <a:r>
              <a:rPr lang="en-US" dirty="0"/>
              <a:t>Incorporate </a:t>
            </a:r>
            <a:r>
              <a:rPr lang="en-US" b="1" dirty="0"/>
              <a:t>peer discussion &amp; reflection</a:t>
            </a:r>
            <a:r>
              <a:rPr lang="en-US" dirty="0"/>
              <a:t> on ethical dilemmas relevant to Bangladesh (e.g., AI and job loss for workers, misinformation in social media platforms, religious sensitivity).</a:t>
            </a:r>
          </a:p>
        </p:txBody>
      </p:sp>
    </p:spTree>
    <p:extLst>
      <p:ext uri="{BB962C8B-B14F-4D97-AF65-F5344CB8AC3E}">
        <p14:creationId xmlns:p14="http://schemas.microsoft.com/office/powerpoint/2010/main" val="324911224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78853419_Win32_SL_V5" id="{958D2C9E-948D-4354-BF9D-DF8AE3C2B240}" vid="{22D4A967-05D2-4D72-8594-54CFF341483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F4B194E-8B30-4377-8C59-ECFB902D2A26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C21FFAC0-05A2-416A-B06C-C248395482C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2DB9E12-8AC3-4138-BF4D-720A5525AB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{D306F3BF-B55A-4100-BB0C-8059B9C8FC6C}TFd3b75063-ff25-434d-b12c-efeaf07d16c3292f62b5_win32-75a75c970d8e</Template>
  <TotalTime>75</TotalTime>
  <Words>1562</Words>
  <Application>Microsoft Office PowerPoint</Application>
  <PresentationFormat>Widescreen</PresentationFormat>
  <Paragraphs>162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Franklin Gothic Book</vt:lpstr>
      <vt:lpstr>Franklin Gothic Demi</vt:lpstr>
      <vt:lpstr>Custom</vt:lpstr>
      <vt:lpstr>Guidelines for the Ethical Use of GenAI for HE and TVET Students in Bangladesh</vt:lpstr>
      <vt:lpstr>Purpose and Scope</vt:lpstr>
      <vt:lpstr>Core Principles (adapted from UNESCO)</vt:lpstr>
      <vt:lpstr>Core Principles (adapted from UNESCO)</vt:lpstr>
      <vt:lpstr>Curriculum Alignment for the Bangladeshi Context</vt:lpstr>
      <vt:lpstr>Alignment with National Priorities</vt:lpstr>
      <vt:lpstr>GenAI Learning Outcomes (what every student should know)</vt:lpstr>
      <vt:lpstr>Curriculum Design Guidelines</vt:lpstr>
      <vt:lpstr>Curriculum Design Guidelines</vt:lpstr>
      <vt:lpstr>Curriculum Design Guidelines</vt:lpstr>
      <vt:lpstr>Quality Assurance (QA) Frameworks</vt:lpstr>
      <vt:lpstr>Institutional Governance and Policy</vt:lpstr>
      <vt:lpstr>Programme and Course-Level QA</vt:lpstr>
      <vt:lpstr>Teacher and Staff Capacity (QA for delivery)</vt:lpstr>
      <vt:lpstr>Student Support, Safeguarding and Equity</vt:lpstr>
      <vt:lpstr>Monitoring, Indicators and Continuous Improvement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Dr. Mohammad Saef Ullah Miah</dc:creator>
  <cp:lastModifiedBy>Dr. Mohammad Saef Ullah Miah</cp:lastModifiedBy>
  <cp:revision>7</cp:revision>
  <dcterms:created xsi:type="dcterms:W3CDTF">2025-12-08T04:49:13Z</dcterms:created>
  <dcterms:modified xsi:type="dcterms:W3CDTF">2025-12-08T06:04:55Z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